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3" r:id="rId4"/>
    <p:sldId id="262" r:id="rId5"/>
    <p:sldId id="261" r:id="rId6"/>
    <p:sldId id="265" r:id="rId7"/>
    <p:sldId id="266" r:id="rId8"/>
    <p:sldId id="269" r:id="rId9"/>
    <p:sldId id="268" r:id="rId10"/>
    <p:sldId id="270" r:id="rId11"/>
    <p:sldId id="271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10"/>
    <p:restoredTop sz="94694"/>
  </p:normalViewPr>
  <p:slideViewPr>
    <p:cSldViewPr snapToGrid="0">
      <p:cViewPr>
        <p:scale>
          <a:sx n="68" d="100"/>
          <a:sy n="68" d="100"/>
        </p:scale>
        <p:origin x="688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DE62D-D05D-E23E-619D-7BEFF5F77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47005-257A-8A82-E7F4-400DD37AC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59536-5894-D03F-98DA-04BF20EB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54F6-AF97-0A49-A2CB-77E1C919FF01}" type="datetimeFigureOut">
              <a:rPr lang="en-US" smtClean="0"/>
              <a:t>3/12/26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000D8-0B26-6F31-A9AD-4E912A828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2BC59-2D67-38FB-A97C-6BCC0A40E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FD71F-EE24-3044-A570-034D91E32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4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6995A-4010-40BD-70E1-6913A6CD3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D2C313-A5F4-6F11-57AC-5EED1631A3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A089A-5633-AC64-3ED3-DF477B169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54F6-AF97-0A49-A2CB-77E1C919FF01}" type="datetimeFigureOut">
              <a:rPr lang="en-US" smtClean="0"/>
              <a:t>3/12/26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5108C-9FE5-0FB9-423D-245F3A02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7D774-52EA-FA12-2404-59AB3032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FD71F-EE24-3044-A570-034D91E32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23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DE5905-29CE-3FDB-8DB9-CE0F7448D7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212147-9303-EF21-D4D1-59142FFFA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6667C-0354-6F91-2242-3B5168AB4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54F6-AF97-0A49-A2CB-77E1C919FF01}" type="datetimeFigureOut">
              <a:rPr lang="en-US" smtClean="0"/>
              <a:t>3/12/26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E1894-E4E1-5F9D-A3BB-43B6408A1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83956-652D-5123-34C7-83CA3240E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FD71F-EE24-3044-A570-034D91E32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1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76D45-7EC0-D242-DB54-96DCD4076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1A78D-D6B3-6E20-E2E6-2D64E74FC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A8453-4E03-7791-E608-E7F1D474A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54F6-AF97-0A49-A2CB-77E1C919FF01}" type="datetimeFigureOut">
              <a:rPr lang="en-US" smtClean="0"/>
              <a:t>3/12/26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B68A4-93BC-13E5-F5A3-AA3EBC68E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86A2-B77D-A3DD-D30A-B59B136F1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FD71F-EE24-3044-A570-034D91E32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62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1AE5C-0105-0D86-1F83-A886DE7F7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EDF08-63D4-2455-49FF-A35DFAEE3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C2AD6-55DB-5612-1E06-31B47BD0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54F6-AF97-0A49-A2CB-77E1C919FF01}" type="datetimeFigureOut">
              <a:rPr lang="en-US" smtClean="0"/>
              <a:t>3/12/26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AFA5E-90C1-D481-0A2C-86D262FAC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7ECCF-D044-9582-1CF4-499C8D49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FD71F-EE24-3044-A570-034D91E32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34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19C8C-F9E2-691A-1699-8EB0C7315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6BC7C-16E8-90B2-028E-4F612024A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FE9A3D-E087-1711-19A3-5C9BEA134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E537A-7F6E-81E0-244A-1A0AC251C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54F6-AF97-0A49-A2CB-77E1C919FF01}" type="datetimeFigureOut">
              <a:rPr lang="en-US" smtClean="0"/>
              <a:t>3/12/26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D60D82-9985-3187-A6AF-CFCDAE4F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63F46-210F-9409-101F-56FE03445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FD71F-EE24-3044-A570-034D91E32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1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B358-397E-1FF5-9D4E-E255F2B0C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22AD9-C7BD-A09C-8674-B0330B0EC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761A1-23C7-F795-2DA2-ECB9A8F4F8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567578-65BA-68DB-B124-0A63EC0FC0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E9F336-16B4-F601-FEC2-2BA11A5609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4F6906-F79F-2F00-D011-A9A038DD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54F6-AF97-0A49-A2CB-77E1C919FF01}" type="datetimeFigureOut">
              <a:rPr lang="en-US" smtClean="0"/>
              <a:t>3/12/26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C51CDE-8CD3-0B00-A84B-D1533740D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7242CA-03FE-E528-B788-EFD380C0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FD71F-EE24-3044-A570-034D91E32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88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56D27-12AA-55E6-6B63-55E706AE4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D0E85C-9F10-CB66-A110-20DDD5C0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54F6-AF97-0A49-A2CB-77E1C919FF01}" type="datetimeFigureOut">
              <a:rPr lang="en-US" smtClean="0"/>
              <a:t>3/12/26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7BEAFC-FB1E-51A4-ACD1-DCA264980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5755B-785D-A4ED-D7BE-3BCAF9EB8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FD71F-EE24-3044-A570-034D91E32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70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01FDB7-D25A-4507-9DBE-48E1664F4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54F6-AF97-0A49-A2CB-77E1C919FF01}" type="datetimeFigureOut">
              <a:rPr lang="en-US" smtClean="0"/>
              <a:t>3/12/26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A016A3-8026-3A86-DFD8-AEE17CC7F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2F916-0FBF-3E76-11E3-91CEB555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FD71F-EE24-3044-A570-034D91E32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99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3472E-0162-4F55-840D-593817255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A1EC-01F5-CA30-9682-C4A1E835D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32BFA-FB32-C536-01E9-DB1566AFB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1BDBAA-0E6C-6BBE-2E3F-C2F294AE4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54F6-AF97-0A49-A2CB-77E1C919FF01}" type="datetimeFigureOut">
              <a:rPr lang="en-US" smtClean="0"/>
              <a:t>3/12/26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B5BDB-4143-E487-DFF5-E194C6E74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04FC42-E063-F470-7D60-830DA52BB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FD71F-EE24-3044-A570-034D91E32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58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1BE4-EA51-1E20-A5AC-424524C29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8649EA-2737-5193-F22F-D92ED732E5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2C0C24-E4AF-FFB6-F493-1481536FA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0650D-BFBC-2B2F-4BF9-B15F4DF6A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A54F6-AF97-0A49-A2CB-77E1C919FF01}" type="datetimeFigureOut">
              <a:rPr lang="en-US" smtClean="0"/>
              <a:t>3/12/26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088164-932E-73A7-B50D-A32A7756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7890E-6305-BE40-6D87-6898CD5D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FD71F-EE24-3044-A570-034D91E32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04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4EA7A0-7DF6-51BB-BD74-E9ED78984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3334A-A4E2-58D0-8511-321BBAFC5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F4948-BB69-DD55-446D-AF452DEC58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2A54F6-AF97-0A49-A2CB-77E1C919FF01}" type="datetimeFigureOut">
              <a:rPr lang="en-US" smtClean="0"/>
              <a:t>3/12/26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47A38-9DA5-41C7-5DC5-8B0B0E31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E8AD-5216-C791-40AA-16C1C8959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BFD71F-EE24-3044-A570-034D91E32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0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93A9-E40E-FAEF-FDDC-96A4A3F090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B249D9-C408-DD35-6A7B-25BF7D528D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penalties and </a:t>
            </a:r>
            <a:r>
              <a:rPr lang="en-US" dirty="0" err="1"/>
              <a:t>constarints</a:t>
            </a:r>
            <a:r>
              <a:rPr lang="en-US" dirty="0"/>
              <a:t>, intersection of </a:t>
            </a:r>
            <a:r>
              <a:rPr lang="en-US" dirty="0" err="1"/>
              <a:t>constarint</a:t>
            </a:r>
            <a:r>
              <a:rPr lang="en-US" dirty="0"/>
              <a:t>, </a:t>
            </a:r>
            <a:r>
              <a:rPr lang="en-US" dirty="0" err="1"/>
              <a:t>determisitic</a:t>
            </a:r>
            <a:r>
              <a:rPr lang="en-US" dirty="0"/>
              <a:t> optimization, boxcar on velocity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766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E566E1-97AB-53FD-E360-0A357423B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91" y="3544416"/>
            <a:ext cx="5941435" cy="28029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0713E7-C8CA-09B6-FC06-21A29E4B8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3" y="0"/>
            <a:ext cx="5557156" cy="2943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B6AE66-EAAD-050E-D90A-EA27874A2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91" y="0"/>
            <a:ext cx="5898782" cy="29433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BD8C96-4473-404A-8645-9696D382AC49}"/>
              </a:ext>
            </a:extLst>
          </p:cNvPr>
          <p:cNvSpPr txBox="1"/>
          <p:nvPr/>
        </p:nvSpPr>
        <p:spPr>
          <a:xfrm>
            <a:off x="3202482" y="636173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4B39F8-F133-16AE-F78D-D6A7FDF3CD2D}"/>
              </a:ext>
            </a:extLst>
          </p:cNvPr>
          <p:cNvSpPr txBox="1"/>
          <p:nvPr/>
        </p:nvSpPr>
        <p:spPr>
          <a:xfrm>
            <a:off x="9160331" y="298856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90F263-7B92-0451-285C-20E4DB622795}"/>
              </a:ext>
            </a:extLst>
          </p:cNvPr>
          <p:cNvSpPr txBox="1"/>
          <p:nvPr/>
        </p:nvSpPr>
        <p:spPr>
          <a:xfrm>
            <a:off x="3202482" y="298856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F919DF-D9ED-F861-8AF1-7103395B917A}"/>
              </a:ext>
            </a:extLst>
          </p:cNvPr>
          <p:cNvSpPr txBox="1"/>
          <p:nvPr/>
        </p:nvSpPr>
        <p:spPr>
          <a:xfrm>
            <a:off x="9160330" y="6240283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6CCC61E-17F0-45AB-D6A1-0358B44D55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85" t="8030" r="11063" b="6235"/>
          <a:stretch>
            <a:fillRect/>
          </a:stretch>
        </p:blipFill>
        <p:spPr>
          <a:xfrm>
            <a:off x="6381752" y="3495425"/>
            <a:ext cx="5557157" cy="280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1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6C6274-581A-C08A-BE72-2EEBB9E8AB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21" b="7955"/>
          <a:stretch>
            <a:fillRect/>
          </a:stretch>
        </p:blipFill>
        <p:spPr>
          <a:xfrm>
            <a:off x="1803538" y="895349"/>
            <a:ext cx="8940662" cy="55440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C69562-1D2C-CB7D-F9EB-8030A7FAC52D}"/>
              </a:ext>
            </a:extLst>
          </p:cNvPr>
          <p:cNvSpPr txBox="1"/>
          <p:nvPr/>
        </p:nvSpPr>
        <p:spPr>
          <a:xfrm rot="16200000">
            <a:off x="1184932" y="3115017"/>
            <a:ext cx="12372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cs typeface="Times New Roman" panose="02020603050405020304" pitchFamily="18" charset="0"/>
              </a:rPr>
              <a:t>Depth [m]</a:t>
            </a:r>
          </a:p>
        </p:txBody>
      </p:sp>
    </p:spTree>
    <p:extLst>
      <p:ext uri="{BB962C8B-B14F-4D97-AF65-F5344CB8AC3E}">
        <p14:creationId xmlns:p14="http://schemas.microsoft.com/office/powerpoint/2010/main" val="1339548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AF9E0-48B7-53DE-8CB0-D46CE8675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71450"/>
            <a:ext cx="6515100" cy="3257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40EB43-75F5-FBD3-586A-C2B8B659D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3429000"/>
            <a:ext cx="6858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72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E1C7A13-0525-D366-08FE-D6A152B74755}"/>
              </a:ext>
            </a:extLst>
          </p:cNvPr>
          <p:cNvSpPr/>
          <p:nvPr/>
        </p:nvSpPr>
        <p:spPr>
          <a:xfrm>
            <a:off x="1904475" y="296231"/>
            <a:ext cx="2089457" cy="691742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Collection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754EFA0-8D77-C7B7-6E8F-AD39E15B9CAF}"/>
              </a:ext>
            </a:extLst>
          </p:cNvPr>
          <p:cNvSpPr/>
          <p:nvPr/>
        </p:nvSpPr>
        <p:spPr>
          <a:xfrm>
            <a:off x="3764802" y="4172818"/>
            <a:ext cx="2089457" cy="9387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Velocity for time to depth using checkshots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3C9A66A-B9FC-0F22-0C33-39FAC0C5EA74}"/>
              </a:ext>
            </a:extLst>
          </p:cNvPr>
          <p:cNvSpPr/>
          <p:nvPr/>
        </p:nvSpPr>
        <p:spPr>
          <a:xfrm>
            <a:off x="9453004" y="5532376"/>
            <a:ext cx="2089457" cy="6917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Plot quasi 2D lines through wells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57F2A56-77D8-0D2D-5F32-6076011530D6}"/>
              </a:ext>
            </a:extLst>
          </p:cNvPr>
          <p:cNvSpPr/>
          <p:nvPr/>
        </p:nvSpPr>
        <p:spPr>
          <a:xfrm>
            <a:off x="6608903" y="4084770"/>
            <a:ext cx="2089457" cy="9387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RBF interpolation for velocity field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D26EFA5-FE2C-D6E4-DC4E-65CDD6C22218}"/>
              </a:ext>
            </a:extLst>
          </p:cNvPr>
          <p:cNvSpPr/>
          <p:nvPr/>
        </p:nvSpPr>
        <p:spPr>
          <a:xfrm>
            <a:off x="9453004" y="4148892"/>
            <a:ext cx="2089457" cy="6917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Plot wells inside seismic boundary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B6483BA-AB32-7ACA-54BA-5EEE16939C31}"/>
              </a:ext>
            </a:extLst>
          </p:cNvPr>
          <p:cNvSpPr/>
          <p:nvPr/>
        </p:nvSpPr>
        <p:spPr>
          <a:xfrm>
            <a:off x="6559791" y="5531351"/>
            <a:ext cx="2089457" cy="6917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Training data (seismic +wells)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58F2BB3-BB86-C9AE-7C6F-C8051EA45B09}"/>
              </a:ext>
            </a:extLst>
          </p:cNvPr>
          <p:cNvSpPr/>
          <p:nvPr/>
        </p:nvSpPr>
        <p:spPr>
          <a:xfrm>
            <a:off x="1905302" y="1372260"/>
            <a:ext cx="2089457" cy="9387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Regular grid points in seismic?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8008850-D535-2948-6608-43912816D232}"/>
              </a:ext>
            </a:extLst>
          </p:cNvPr>
          <p:cNvSpPr/>
          <p:nvPr/>
        </p:nvSpPr>
        <p:spPr>
          <a:xfrm>
            <a:off x="3330200" y="2918080"/>
            <a:ext cx="875513" cy="558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529FBF6-4A8D-46E5-0478-B0EA667BE473}"/>
              </a:ext>
            </a:extLst>
          </p:cNvPr>
          <p:cNvSpPr/>
          <p:nvPr/>
        </p:nvSpPr>
        <p:spPr>
          <a:xfrm>
            <a:off x="1368444" y="2918080"/>
            <a:ext cx="875513" cy="5584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A26C1FE-2AB6-B966-C164-09DA5B67706F}"/>
              </a:ext>
            </a:extLst>
          </p:cNvPr>
          <p:cNvSpPr/>
          <p:nvPr/>
        </p:nvSpPr>
        <p:spPr>
          <a:xfrm>
            <a:off x="760684" y="4148892"/>
            <a:ext cx="2089457" cy="10622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Selecting concave hull for max size with regular grid points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0C7CC069-29A5-7B35-F2E6-D1E0746903D5}"/>
              </a:ext>
            </a:extLst>
          </p:cNvPr>
          <p:cNvSpPr/>
          <p:nvPr/>
        </p:nvSpPr>
        <p:spPr>
          <a:xfrm>
            <a:off x="2827282" y="1044328"/>
            <a:ext cx="232007" cy="3279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6D1718CC-F3BF-744E-A915-13FE35EA1824}"/>
              </a:ext>
            </a:extLst>
          </p:cNvPr>
          <p:cNvSpPr/>
          <p:nvPr/>
        </p:nvSpPr>
        <p:spPr>
          <a:xfrm rot="1873342" flipH="1">
            <a:off x="2017065" y="2281956"/>
            <a:ext cx="105101" cy="65642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05EBEEAD-413F-36FC-DB7B-381D9202C374}"/>
              </a:ext>
            </a:extLst>
          </p:cNvPr>
          <p:cNvSpPr/>
          <p:nvPr/>
        </p:nvSpPr>
        <p:spPr>
          <a:xfrm rot="19645294" flipH="1">
            <a:off x="3494397" y="2246566"/>
            <a:ext cx="105101" cy="65642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E3273516-3D0F-93C1-FD22-E7BE5BE8F558}"/>
              </a:ext>
            </a:extLst>
          </p:cNvPr>
          <p:cNvSpPr/>
          <p:nvPr/>
        </p:nvSpPr>
        <p:spPr>
          <a:xfrm flipH="1">
            <a:off x="1639740" y="3505547"/>
            <a:ext cx="165672" cy="59471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000D20DD-A18D-F381-51E9-B2C88FB05CE5}"/>
              </a:ext>
            </a:extLst>
          </p:cNvPr>
          <p:cNvSpPr/>
          <p:nvPr/>
        </p:nvSpPr>
        <p:spPr>
          <a:xfrm rot="19840121" flipH="1">
            <a:off x="4071771" y="3460170"/>
            <a:ext cx="105101" cy="65642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050A77FC-0FD0-59D0-96FE-7E71E6BA22B6}"/>
              </a:ext>
            </a:extLst>
          </p:cNvPr>
          <p:cNvSpPr/>
          <p:nvPr/>
        </p:nvSpPr>
        <p:spPr>
          <a:xfrm rot="16200000" flipH="1">
            <a:off x="6179030" y="4225926"/>
            <a:ext cx="105101" cy="65642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ED90D9FF-2A52-A214-F51E-271195D54591}"/>
              </a:ext>
            </a:extLst>
          </p:cNvPr>
          <p:cNvSpPr/>
          <p:nvPr/>
        </p:nvSpPr>
        <p:spPr>
          <a:xfrm rot="16200000" flipH="1">
            <a:off x="9023132" y="4144750"/>
            <a:ext cx="105101" cy="65642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088EBEA6-4B6D-5796-14C5-F91166F5B13B}"/>
              </a:ext>
            </a:extLst>
          </p:cNvPr>
          <p:cNvSpPr/>
          <p:nvPr/>
        </p:nvSpPr>
        <p:spPr>
          <a:xfrm>
            <a:off x="10416185" y="4840634"/>
            <a:ext cx="81547" cy="65642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FBA5085B-6994-59B0-E5E7-A5C8A50E46DC}"/>
              </a:ext>
            </a:extLst>
          </p:cNvPr>
          <p:cNvSpPr/>
          <p:nvPr/>
        </p:nvSpPr>
        <p:spPr>
          <a:xfrm rot="5400000" flipH="1">
            <a:off x="9023131" y="5549012"/>
            <a:ext cx="105101" cy="65642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422FA76C-4A10-F2CC-D291-E8CD3475C7C6}"/>
              </a:ext>
            </a:extLst>
          </p:cNvPr>
          <p:cNvSpPr/>
          <p:nvPr/>
        </p:nvSpPr>
        <p:spPr>
          <a:xfrm rot="16200000" flipH="1">
            <a:off x="3204339" y="4299248"/>
            <a:ext cx="105101" cy="65642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5A22E5-C424-C7DF-1860-B69D22574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224" y="2006027"/>
            <a:ext cx="2860096" cy="137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86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C5560-B7D4-B5D4-5366-E0876B17C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9">
            <a:extLst>
              <a:ext uri="{FF2B5EF4-FFF2-40B4-BE49-F238E27FC236}">
                <a16:creationId xmlns:a16="http://schemas.microsoft.com/office/drawing/2014/main" id="{884D9651-FCAD-ABFD-5326-5C449DA825B1}"/>
              </a:ext>
            </a:extLst>
          </p:cNvPr>
          <p:cNvSpPr/>
          <p:nvPr/>
        </p:nvSpPr>
        <p:spPr>
          <a:xfrm>
            <a:off x="-381758" y="4270961"/>
            <a:ext cx="2503643" cy="1368453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409B4030-85A0-7B12-610A-A60ED0C21E8B}"/>
              </a:ext>
            </a:extLst>
          </p:cNvPr>
          <p:cNvSpPr/>
          <p:nvPr/>
        </p:nvSpPr>
        <p:spPr>
          <a:xfrm>
            <a:off x="2526811" y="685813"/>
            <a:ext cx="374977" cy="57013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9C9D7A-06F0-B7A6-43C5-E9D46AFB9F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60408" y="-189432"/>
            <a:ext cx="913187" cy="913187"/>
          </a:xfrm>
          <a:prstGeom prst="rect">
            <a:avLst/>
          </a:prstGeom>
        </p:spPr>
      </p:pic>
      <p:sp>
        <p:nvSpPr>
          <p:cNvPr id="54" name="Down Arrow 53">
            <a:extLst>
              <a:ext uri="{FF2B5EF4-FFF2-40B4-BE49-F238E27FC236}">
                <a16:creationId xmlns:a16="http://schemas.microsoft.com/office/drawing/2014/main" id="{BF80D83E-5F8D-BBA3-2063-31D43196D045}"/>
              </a:ext>
            </a:extLst>
          </p:cNvPr>
          <p:cNvSpPr/>
          <p:nvPr/>
        </p:nvSpPr>
        <p:spPr>
          <a:xfrm rot="5400000">
            <a:off x="2589619" y="4097841"/>
            <a:ext cx="307998" cy="63678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73D1C55C-3AAE-FCB4-F981-72197582C0AE}"/>
              </a:ext>
            </a:extLst>
          </p:cNvPr>
          <p:cNvSpPr/>
          <p:nvPr/>
        </p:nvSpPr>
        <p:spPr>
          <a:xfrm rot="5400000">
            <a:off x="4860663" y="4090634"/>
            <a:ext cx="257378" cy="6081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ent Arrow 11">
            <a:extLst>
              <a:ext uri="{FF2B5EF4-FFF2-40B4-BE49-F238E27FC236}">
                <a16:creationId xmlns:a16="http://schemas.microsoft.com/office/drawing/2014/main" id="{C778E2ED-3AB4-33D6-031F-150C4060BA32}"/>
              </a:ext>
            </a:extLst>
          </p:cNvPr>
          <p:cNvSpPr/>
          <p:nvPr/>
        </p:nvSpPr>
        <p:spPr>
          <a:xfrm rot="5400000">
            <a:off x="3604851" y="1874899"/>
            <a:ext cx="474095" cy="591020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Bent Arrow 12">
            <a:extLst>
              <a:ext uri="{FF2B5EF4-FFF2-40B4-BE49-F238E27FC236}">
                <a16:creationId xmlns:a16="http://schemas.microsoft.com/office/drawing/2014/main" id="{A7919486-1A6D-1584-ACB5-8E333B66269B}"/>
              </a:ext>
            </a:extLst>
          </p:cNvPr>
          <p:cNvSpPr/>
          <p:nvPr/>
        </p:nvSpPr>
        <p:spPr>
          <a:xfrm rot="16200000" flipH="1">
            <a:off x="1350588" y="1842868"/>
            <a:ext cx="448145" cy="591020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BFC068E0-3A34-2A05-0F28-E76757D2DAF7}"/>
              </a:ext>
            </a:extLst>
          </p:cNvPr>
          <p:cNvSpPr/>
          <p:nvPr/>
        </p:nvSpPr>
        <p:spPr>
          <a:xfrm>
            <a:off x="3905403" y="2660325"/>
            <a:ext cx="232007" cy="47409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1A0E35FF-5A51-F87A-8B82-4EA4049BB122}"/>
              </a:ext>
            </a:extLst>
          </p:cNvPr>
          <p:cNvSpPr/>
          <p:nvPr/>
        </p:nvSpPr>
        <p:spPr>
          <a:xfrm>
            <a:off x="1325311" y="2653591"/>
            <a:ext cx="232007" cy="41114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45999F1E-AB04-0A1A-3B73-E383293AB3D7}"/>
              </a:ext>
            </a:extLst>
          </p:cNvPr>
          <p:cNvSpPr/>
          <p:nvPr/>
        </p:nvSpPr>
        <p:spPr>
          <a:xfrm rot="16200000">
            <a:off x="4859283" y="3131567"/>
            <a:ext cx="275337" cy="6233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FFAA7305-815C-9B8C-9DBE-C88C83D2CFFD}"/>
              </a:ext>
            </a:extLst>
          </p:cNvPr>
          <p:cNvSpPr/>
          <p:nvPr/>
        </p:nvSpPr>
        <p:spPr>
          <a:xfrm>
            <a:off x="6017526" y="3647901"/>
            <a:ext cx="269205" cy="4318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>
            <a:extLst>
              <a:ext uri="{FF2B5EF4-FFF2-40B4-BE49-F238E27FC236}">
                <a16:creationId xmlns:a16="http://schemas.microsoft.com/office/drawing/2014/main" id="{E54C9994-9DE9-F4C8-4379-18F08E96F619}"/>
              </a:ext>
            </a:extLst>
          </p:cNvPr>
          <p:cNvSpPr/>
          <p:nvPr/>
        </p:nvSpPr>
        <p:spPr>
          <a:xfrm>
            <a:off x="3116608" y="4230902"/>
            <a:ext cx="2381739" cy="152606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89F3011A-9316-6DE0-F791-585E8E6ADDDA}"/>
              </a:ext>
            </a:extLst>
          </p:cNvPr>
          <p:cNvSpPr/>
          <p:nvPr/>
        </p:nvSpPr>
        <p:spPr>
          <a:xfrm rot="10800000">
            <a:off x="5574728" y="1876646"/>
            <a:ext cx="2490737" cy="1377826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DDF3FB9-3017-14CB-9E71-3EB143CE5152}"/>
              </a:ext>
            </a:extLst>
          </p:cNvPr>
          <p:cNvSpPr/>
          <p:nvPr/>
        </p:nvSpPr>
        <p:spPr>
          <a:xfrm>
            <a:off x="1432900" y="-191599"/>
            <a:ext cx="2340745" cy="877413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  <a:alpha val="0"/>
                </a:srgbClr>
              </a:gs>
              <a:gs pos="10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>
              <a:schemeClr val="accent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Collection</a:t>
            </a:r>
          </a:p>
        </p:txBody>
      </p:sp>
      <p:sp>
        <p:nvSpPr>
          <p:cNvPr id="9" name="Decision 8">
            <a:extLst>
              <a:ext uri="{FF2B5EF4-FFF2-40B4-BE49-F238E27FC236}">
                <a16:creationId xmlns:a16="http://schemas.microsoft.com/office/drawing/2014/main" id="{4FBFD59C-C10F-A08A-749F-222A9F45062F}"/>
              </a:ext>
            </a:extLst>
          </p:cNvPr>
          <p:cNvSpPr/>
          <p:nvPr/>
        </p:nvSpPr>
        <p:spPr>
          <a:xfrm>
            <a:off x="1805412" y="1255953"/>
            <a:ext cx="1860644" cy="1494625"/>
          </a:xfrm>
          <a:prstGeom prst="flowChartDecision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Regular grid in seismic?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62B2819-7EE2-793B-8378-5DC8F59FBF29}"/>
              </a:ext>
            </a:extLst>
          </p:cNvPr>
          <p:cNvSpPr/>
          <p:nvPr/>
        </p:nvSpPr>
        <p:spPr>
          <a:xfrm>
            <a:off x="3657309" y="2405772"/>
            <a:ext cx="728193" cy="32793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5CB7B2A-DA8F-6AB1-E652-C8CE719D5C7B}"/>
              </a:ext>
            </a:extLst>
          </p:cNvPr>
          <p:cNvSpPr/>
          <p:nvPr/>
        </p:nvSpPr>
        <p:spPr>
          <a:xfrm>
            <a:off x="1077219" y="2352001"/>
            <a:ext cx="728193" cy="32793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8FFF876-B8F0-4544-55D8-9CD61BE66D73}"/>
              </a:ext>
            </a:extLst>
          </p:cNvPr>
          <p:cNvSpPr/>
          <p:nvPr/>
        </p:nvSpPr>
        <p:spPr>
          <a:xfrm>
            <a:off x="588161" y="3075141"/>
            <a:ext cx="1860644" cy="86190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Concave hull for max size with regular grid points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35CF62D-8D84-5D3A-9B42-45EA2DABF95B}"/>
              </a:ext>
            </a:extLst>
          </p:cNvPr>
          <p:cNvSpPr/>
          <p:nvPr/>
        </p:nvSpPr>
        <p:spPr>
          <a:xfrm>
            <a:off x="3085593" y="3151877"/>
            <a:ext cx="1599664" cy="62138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Visualize wells inside boundary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71CD0EC0-A20D-7EE6-1806-4AA59440C169}"/>
              </a:ext>
            </a:extLst>
          </p:cNvPr>
          <p:cNvSpPr/>
          <p:nvPr/>
        </p:nvSpPr>
        <p:spPr>
          <a:xfrm rot="16200000">
            <a:off x="2613202" y="3108538"/>
            <a:ext cx="307997" cy="63678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04321CE4-F7FE-6820-9D1A-D2E4FB97685C}"/>
              </a:ext>
            </a:extLst>
          </p:cNvPr>
          <p:cNvSpPr/>
          <p:nvPr/>
        </p:nvSpPr>
        <p:spPr>
          <a:xfrm>
            <a:off x="5326636" y="3083140"/>
            <a:ext cx="1899496" cy="59477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Smooth velocity from checkshots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BDA3E0D-D164-99C3-1EC4-8DA1A4FF4D5E}"/>
              </a:ext>
            </a:extLst>
          </p:cNvPr>
          <p:cNvSpPr/>
          <p:nvPr/>
        </p:nvSpPr>
        <p:spPr>
          <a:xfrm>
            <a:off x="3077212" y="4026934"/>
            <a:ext cx="1608045" cy="7989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Plot quasi 2D lines through wells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19C5E03-A760-A8DC-D647-E57CC48A45FD}"/>
              </a:ext>
            </a:extLst>
          </p:cNvPr>
          <p:cNvSpPr/>
          <p:nvPr/>
        </p:nvSpPr>
        <p:spPr>
          <a:xfrm>
            <a:off x="664700" y="4066377"/>
            <a:ext cx="1752924" cy="75947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data (seismic +wells)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62F78F3-414E-3EE2-2DD5-78A567C1CED4}"/>
              </a:ext>
            </a:extLst>
          </p:cNvPr>
          <p:cNvSpPr/>
          <p:nvPr/>
        </p:nvSpPr>
        <p:spPr>
          <a:xfrm>
            <a:off x="5308646" y="4068016"/>
            <a:ext cx="1811830" cy="72612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Time-Depth Conversion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B37185C-4105-AD78-736A-20789A3D1625}"/>
              </a:ext>
            </a:extLst>
          </p:cNvPr>
          <p:cNvSpPr/>
          <p:nvPr/>
        </p:nvSpPr>
        <p:spPr>
          <a:xfrm>
            <a:off x="-1518304" y="5639414"/>
            <a:ext cx="4261922" cy="244695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4BA5D03-B043-3851-6527-51A2A6E4C6BE}"/>
              </a:ext>
            </a:extLst>
          </p:cNvPr>
          <p:cNvSpPr/>
          <p:nvPr/>
        </p:nvSpPr>
        <p:spPr>
          <a:xfrm>
            <a:off x="2887076" y="5691200"/>
            <a:ext cx="3951045" cy="2395164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A rainbow colored gradients on a white background&#10;&#10;AI-generated content may be incorrect.">
            <a:extLst>
              <a:ext uri="{FF2B5EF4-FFF2-40B4-BE49-F238E27FC236}">
                <a16:creationId xmlns:a16="http://schemas.microsoft.com/office/drawing/2014/main" id="{4443B8BF-9994-6BFA-C15D-285CCD49C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870" y="-334603"/>
            <a:ext cx="4953319" cy="2289996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B96AA98-BED5-F9DB-E9D2-C0A6BCEEA613}"/>
              </a:ext>
            </a:extLst>
          </p:cNvPr>
          <p:cNvSpPr/>
          <p:nvPr/>
        </p:nvSpPr>
        <p:spPr>
          <a:xfrm>
            <a:off x="4989352" y="-177349"/>
            <a:ext cx="4113039" cy="2119364"/>
          </a:xfrm>
          <a:prstGeom prst="roundRect">
            <a:avLst/>
          </a:prstGeom>
          <a:solidFill>
            <a:schemeClr val="lt1">
              <a:alpha val="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B131A7-6BE6-D716-5223-2A9788ED2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09258" y="0"/>
            <a:ext cx="29972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36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E7B32-1A2E-91DA-23CC-0B8C8FAE7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Down Arrow 53">
            <a:extLst>
              <a:ext uri="{FF2B5EF4-FFF2-40B4-BE49-F238E27FC236}">
                <a16:creationId xmlns:a16="http://schemas.microsoft.com/office/drawing/2014/main" id="{D18E207B-CC42-ABFF-775F-C45BF6CD21EA}"/>
              </a:ext>
            </a:extLst>
          </p:cNvPr>
          <p:cNvSpPr/>
          <p:nvPr/>
        </p:nvSpPr>
        <p:spPr>
          <a:xfrm rot="5400000">
            <a:off x="2589619" y="4097841"/>
            <a:ext cx="307998" cy="63678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4816E075-129C-7084-20D1-C9D99EEAFF2F}"/>
              </a:ext>
            </a:extLst>
          </p:cNvPr>
          <p:cNvSpPr/>
          <p:nvPr/>
        </p:nvSpPr>
        <p:spPr>
          <a:xfrm rot="5400000">
            <a:off x="4860663" y="4090634"/>
            <a:ext cx="257378" cy="6081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ent Arrow 11">
            <a:extLst>
              <a:ext uri="{FF2B5EF4-FFF2-40B4-BE49-F238E27FC236}">
                <a16:creationId xmlns:a16="http://schemas.microsoft.com/office/drawing/2014/main" id="{1BEE34E5-6225-66E2-FDD9-6EEF7BD68DAF}"/>
              </a:ext>
            </a:extLst>
          </p:cNvPr>
          <p:cNvSpPr/>
          <p:nvPr/>
        </p:nvSpPr>
        <p:spPr>
          <a:xfrm rot="5400000">
            <a:off x="3604851" y="1874899"/>
            <a:ext cx="474095" cy="591020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Bent Arrow 12">
            <a:extLst>
              <a:ext uri="{FF2B5EF4-FFF2-40B4-BE49-F238E27FC236}">
                <a16:creationId xmlns:a16="http://schemas.microsoft.com/office/drawing/2014/main" id="{E3726B62-FAB5-390B-4697-753620C8961F}"/>
              </a:ext>
            </a:extLst>
          </p:cNvPr>
          <p:cNvSpPr/>
          <p:nvPr/>
        </p:nvSpPr>
        <p:spPr>
          <a:xfrm rot="16200000" flipH="1">
            <a:off x="1350588" y="1842868"/>
            <a:ext cx="448145" cy="591020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6169881B-3C11-14E2-0650-5E98B3E8A8D5}"/>
              </a:ext>
            </a:extLst>
          </p:cNvPr>
          <p:cNvSpPr/>
          <p:nvPr/>
        </p:nvSpPr>
        <p:spPr>
          <a:xfrm>
            <a:off x="2605238" y="598537"/>
            <a:ext cx="290361" cy="65741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F9459343-A4E2-2534-6384-5E3B021B490B}"/>
              </a:ext>
            </a:extLst>
          </p:cNvPr>
          <p:cNvSpPr/>
          <p:nvPr/>
        </p:nvSpPr>
        <p:spPr>
          <a:xfrm>
            <a:off x="3905403" y="2660325"/>
            <a:ext cx="232007" cy="47409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7B2A1F2E-6903-0485-3445-A504705AE408}"/>
              </a:ext>
            </a:extLst>
          </p:cNvPr>
          <p:cNvSpPr/>
          <p:nvPr/>
        </p:nvSpPr>
        <p:spPr>
          <a:xfrm>
            <a:off x="1325311" y="2653591"/>
            <a:ext cx="232007" cy="41114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1B38E643-4604-AC26-43D9-D6B0E0973318}"/>
              </a:ext>
            </a:extLst>
          </p:cNvPr>
          <p:cNvSpPr/>
          <p:nvPr/>
        </p:nvSpPr>
        <p:spPr>
          <a:xfrm rot="16200000">
            <a:off x="4859283" y="3131567"/>
            <a:ext cx="275337" cy="6233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6CEBA7DF-E379-D6C6-C411-B76D760B6679}"/>
              </a:ext>
            </a:extLst>
          </p:cNvPr>
          <p:cNvSpPr/>
          <p:nvPr/>
        </p:nvSpPr>
        <p:spPr>
          <a:xfrm>
            <a:off x="6017526" y="3647901"/>
            <a:ext cx="269205" cy="43188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51">
            <a:extLst>
              <a:ext uri="{FF2B5EF4-FFF2-40B4-BE49-F238E27FC236}">
                <a16:creationId xmlns:a16="http://schemas.microsoft.com/office/drawing/2014/main" id="{951DEBE5-D0BA-9A9B-CE79-0DC405DEBC38}"/>
              </a:ext>
            </a:extLst>
          </p:cNvPr>
          <p:cNvSpPr/>
          <p:nvPr/>
        </p:nvSpPr>
        <p:spPr>
          <a:xfrm>
            <a:off x="-110149" y="4021016"/>
            <a:ext cx="3257263" cy="20446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0FF98590-0933-735B-F937-2498D1553C57}"/>
              </a:ext>
            </a:extLst>
          </p:cNvPr>
          <p:cNvSpPr/>
          <p:nvPr/>
        </p:nvSpPr>
        <p:spPr>
          <a:xfrm rot="10800000">
            <a:off x="4789257" y="1912166"/>
            <a:ext cx="2641116" cy="182854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B96C21-8FE2-5142-7139-2721AEBEA9BA}"/>
              </a:ext>
            </a:extLst>
          </p:cNvPr>
          <p:cNvSpPr/>
          <p:nvPr/>
        </p:nvSpPr>
        <p:spPr>
          <a:xfrm>
            <a:off x="1913045" y="64316"/>
            <a:ext cx="1860327" cy="558423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Collection</a:t>
            </a:r>
          </a:p>
        </p:txBody>
      </p:sp>
      <p:sp>
        <p:nvSpPr>
          <p:cNvPr id="9" name="Decision 8">
            <a:extLst>
              <a:ext uri="{FF2B5EF4-FFF2-40B4-BE49-F238E27FC236}">
                <a16:creationId xmlns:a16="http://schemas.microsoft.com/office/drawing/2014/main" id="{DF5CE0E6-7105-58AD-EC67-7A91AAD84098}"/>
              </a:ext>
            </a:extLst>
          </p:cNvPr>
          <p:cNvSpPr/>
          <p:nvPr/>
        </p:nvSpPr>
        <p:spPr>
          <a:xfrm>
            <a:off x="1805412" y="1255953"/>
            <a:ext cx="1860644" cy="1494625"/>
          </a:xfrm>
          <a:prstGeom prst="flowChartDecision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Regular grid in seismic?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01973F-4DF7-31FC-7447-CEEF5F417354}"/>
              </a:ext>
            </a:extLst>
          </p:cNvPr>
          <p:cNvSpPr/>
          <p:nvPr/>
        </p:nvSpPr>
        <p:spPr>
          <a:xfrm>
            <a:off x="3657309" y="2405772"/>
            <a:ext cx="728193" cy="32793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FDA3A83-0EC7-6E36-D30F-C564BA8B3240}"/>
              </a:ext>
            </a:extLst>
          </p:cNvPr>
          <p:cNvSpPr/>
          <p:nvPr/>
        </p:nvSpPr>
        <p:spPr>
          <a:xfrm>
            <a:off x="1077219" y="2352001"/>
            <a:ext cx="728193" cy="32793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39018FB-9155-6A06-2CF4-2E6292F1E981}"/>
              </a:ext>
            </a:extLst>
          </p:cNvPr>
          <p:cNvSpPr/>
          <p:nvPr/>
        </p:nvSpPr>
        <p:spPr>
          <a:xfrm>
            <a:off x="588161" y="3075141"/>
            <a:ext cx="1860644" cy="86190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Concave hull for max size with regular grid points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55C04AC-935B-06A8-C763-D8884631C57C}"/>
              </a:ext>
            </a:extLst>
          </p:cNvPr>
          <p:cNvSpPr/>
          <p:nvPr/>
        </p:nvSpPr>
        <p:spPr>
          <a:xfrm>
            <a:off x="3085593" y="3151877"/>
            <a:ext cx="1599664" cy="621388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Visualize wells inside boundary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AE2A43FF-AB01-F6F2-4FC6-A4FAD40DE3A4}"/>
              </a:ext>
            </a:extLst>
          </p:cNvPr>
          <p:cNvSpPr/>
          <p:nvPr/>
        </p:nvSpPr>
        <p:spPr>
          <a:xfrm rot="16200000">
            <a:off x="2613202" y="3108538"/>
            <a:ext cx="307997" cy="63678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C2BC0EE-4DFD-B01F-0940-FBDBE9364157}"/>
              </a:ext>
            </a:extLst>
          </p:cNvPr>
          <p:cNvSpPr/>
          <p:nvPr/>
        </p:nvSpPr>
        <p:spPr>
          <a:xfrm>
            <a:off x="5326636" y="3083140"/>
            <a:ext cx="1899496" cy="59477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Smooth velocity from checkshots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FCDEBCC-8D31-C498-2E6E-4280FE50B06D}"/>
              </a:ext>
            </a:extLst>
          </p:cNvPr>
          <p:cNvSpPr/>
          <p:nvPr/>
        </p:nvSpPr>
        <p:spPr>
          <a:xfrm>
            <a:off x="3077212" y="4026934"/>
            <a:ext cx="1608045" cy="79892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Plot quasi 2D lines through wells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E9BB649-FF35-C6F8-5AD9-4D93A12FC576}"/>
              </a:ext>
            </a:extLst>
          </p:cNvPr>
          <p:cNvSpPr/>
          <p:nvPr/>
        </p:nvSpPr>
        <p:spPr>
          <a:xfrm>
            <a:off x="664700" y="4066377"/>
            <a:ext cx="1752924" cy="75947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data (seismic +wells)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6D1CDD1-9EA4-DF80-C395-A9C016B4C84C}"/>
              </a:ext>
            </a:extLst>
          </p:cNvPr>
          <p:cNvSpPr/>
          <p:nvPr/>
        </p:nvSpPr>
        <p:spPr>
          <a:xfrm>
            <a:off x="-255553" y="6032625"/>
            <a:ext cx="3625741" cy="2254848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D015A4D-A00F-E53B-C942-A8F8B78420A6}"/>
              </a:ext>
            </a:extLst>
          </p:cNvPr>
          <p:cNvSpPr/>
          <p:nvPr/>
        </p:nvSpPr>
        <p:spPr>
          <a:xfrm>
            <a:off x="5308646" y="4068016"/>
            <a:ext cx="1811830" cy="72612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Time-Depth Conversion</a:t>
            </a:r>
          </a:p>
        </p:txBody>
      </p:sp>
      <p:pic>
        <p:nvPicPr>
          <p:cNvPr id="44" name="Picture 43" descr="A rainbow colored gradient with numbers&#10;&#10;AI-generated content may be incorrect.">
            <a:extLst>
              <a:ext uri="{FF2B5EF4-FFF2-40B4-BE49-F238E27FC236}">
                <a16:creationId xmlns:a16="http://schemas.microsoft.com/office/drawing/2014/main" id="{19B61794-436D-5B83-D87D-8CE84747C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038" y="90132"/>
            <a:ext cx="4165792" cy="2082896"/>
          </a:xfrm>
          <a:prstGeom prst="rect">
            <a:avLst/>
          </a:prstGeom>
        </p:spPr>
      </p:pic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D38592C7-F8CF-558E-49B3-9B31F52B59BF}"/>
              </a:ext>
            </a:extLst>
          </p:cNvPr>
          <p:cNvSpPr/>
          <p:nvPr/>
        </p:nvSpPr>
        <p:spPr>
          <a:xfrm>
            <a:off x="4421926" y="-37640"/>
            <a:ext cx="3479880" cy="2210668"/>
          </a:xfrm>
          <a:prstGeom prst="roundRect">
            <a:avLst/>
          </a:prstGeom>
          <a:solidFill>
            <a:schemeClr val="lt1">
              <a:alpha val="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CB885D-76F3-2ADE-8E95-963A59D1760D}"/>
              </a:ext>
            </a:extLst>
          </p:cNvPr>
          <p:cNvSpPr txBox="1"/>
          <p:nvPr/>
        </p:nvSpPr>
        <p:spPr>
          <a:xfrm>
            <a:off x="5326636" y="5281910"/>
            <a:ext cx="6229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/>
              <a:t>Flow matching, optimum transport theory, learning the score, consistency models replace multi-step sampling inference phrase of diffusion models, Normalizing flow, flow matching, KL divergence, reverse KL, penalty </a:t>
            </a:r>
            <a:r>
              <a:rPr lang="en-US"/>
              <a:t>and constraints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187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5F4C57A-BC6F-9235-64DF-67EF12D36475}"/>
              </a:ext>
            </a:extLst>
          </p:cNvPr>
          <p:cNvSpPr/>
          <p:nvPr/>
        </p:nvSpPr>
        <p:spPr>
          <a:xfrm>
            <a:off x="1904475" y="296231"/>
            <a:ext cx="1860327" cy="558423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Collection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74751916-3773-73D3-6C97-4E6596652379}"/>
              </a:ext>
            </a:extLst>
          </p:cNvPr>
          <p:cNvSpPr/>
          <p:nvPr/>
        </p:nvSpPr>
        <p:spPr>
          <a:xfrm>
            <a:off x="2618134" y="894154"/>
            <a:ext cx="232007" cy="3279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ecision 5">
            <a:extLst>
              <a:ext uri="{FF2B5EF4-FFF2-40B4-BE49-F238E27FC236}">
                <a16:creationId xmlns:a16="http://schemas.microsoft.com/office/drawing/2014/main" id="{D4597DFD-CBF7-2749-6790-93EE1588A3AE}"/>
              </a:ext>
            </a:extLst>
          </p:cNvPr>
          <p:cNvSpPr/>
          <p:nvPr/>
        </p:nvSpPr>
        <p:spPr>
          <a:xfrm>
            <a:off x="1805412" y="1255953"/>
            <a:ext cx="1860644" cy="1494625"/>
          </a:xfrm>
          <a:prstGeom prst="flowChartDecision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Regular grid in seismic?</a:t>
            </a:r>
          </a:p>
        </p:txBody>
      </p:sp>
      <p:sp>
        <p:nvSpPr>
          <p:cNvPr id="7" name="Bent Arrow 6">
            <a:extLst>
              <a:ext uri="{FF2B5EF4-FFF2-40B4-BE49-F238E27FC236}">
                <a16:creationId xmlns:a16="http://schemas.microsoft.com/office/drawing/2014/main" id="{494F1793-6AD8-94FE-6DB6-3F9E4DDCC41D}"/>
              </a:ext>
            </a:extLst>
          </p:cNvPr>
          <p:cNvSpPr/>
          <p:nvPr/>
        </p:nvSpPr>
        <p:spPr>
          <a:xfrm rot="5400000">
            <a:off x="3714740" y="1934611"/>
            <a:ext cx="390220" cy="398613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Bent Arrow 7">
            <a:extLst>
              <a:ext uri="{FF2B5EF4-FFF2-40B4-BE49-F238E27FC236}">
                <a16:creationId xmlns:a16="http://schemas.microsoft.com/office/drawing/2014/main" id="{C9FE9E86-A0A3-D0AF-9068-EF1D1252C808}"/>
              </a:ext>
            </a:extLst>
          </p:cNvPr>
          <p:cNvSpPr/>
          <p:nvPr/>
        </p:nvSpPr>
        <p:spPr>
          <a:xfrm rot="16200000" flipH="1">
            <a:off x="1340425" y="1929027"/>
            <a:ext cx="390223" cy="409779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8B5A8D2-FD2A-4B39-C3D3-C68E6678BBD1}"/>
              </a:ext>
            </a:extLst>
          </p:cNvPr>
          <p:cNvSpPr/>
          <p:nvPr/>
        </p:nvSpPr>
        <p:spPr>
          <a:xfrm>
            <a:off x="3764802" y="2342278"/>
            <a:ext cx="728193" cy="32793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F16DDD6-2ED9-60A4-6B25-9F4306D43D6A}"/>
              </a:ext>
            </a:extLst>
          </p:cNvPr>
          <p:cNvSpPr/>
          <p:nvPr/>
        </p:nvSpPr>
        <p:spPr>
          <a:xfrm>
            <a:off x="1077219" y="2352001"/>
            <a:ext cx="728193" cy="32793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44C6BBE-0CF4-1238-3145-64A977FD083A}"/>
              </a:ext>
            </a:extLst>
          </p:cNvPr>
          <p:cNvSpPr/>
          <p:nvPr/>
        </p:nvSpPr>
        <p:spPr>
          <a:xfrm>
            <a:off x="321513" y="3214566"/>
            <a:ext cx="2089457" cy="110790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Concave hull for max size with regular grid points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FF3D302D-5CAF-4425-C4C7-E1A7F0B3C45C}"/>
              </a:ext>
            </a:extLst>
          </p:cNvPr>
          <p:cNvSpPr/>
          <p:nvPr/>
        </p:nvSpPr>
        <p:spPr>
          <a:xfrm rot="16200000">
            <a:off x="2901688" y="3485634"/>
            <a:ext cx="302574" cy="80549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AD227251-9A19-56F4-2D6E-933BC72D6066}"/>
              </a:ext>
            </a:extLst>
          </p:cNvPr>
          <p:cNvSpPr/>
          <p:nvPr/>
        </p:nvSpPr>
        <p:spPr>
          <a:xfrm>
            <a:off x="1271029" y="2776543"/>
            <a:ext cx="232007" cy="3279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500E4E3-0640-49E0-1E6C-44F074145E66}"/>
              </a:ext>
            </a:extLst>
          </p:cNvPr>
          <p:cNvSpPr/>
          <p:nvPr/>
        </p:nvSpPr>
        <p:spPr>
          <a:xfrm>
            <a:off x="3666056" y="3255924"/>
            <a:ext cx="2184408" cy="1175692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A2CF6353-DCA6-EC24-AD61-9F982B581547}"/>
              </a:ext>
            </a:extLst>
          </p:cNvPr>
          <p:cNvSpPr/>
          <p:nvPr/>
        </p:nvSpPr>
        <p:spPr>
          <a:xfrm>
            <a:off x="4033559" y="2750776"/>
            <a:ext cx="232007" cy="3279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A629166-99D2-8F01-3D23-932EFD4B517F}"/>
              </a:ext>
            </a:extLst>
          </p:cNvPr>
          <p:cNvSpPr/>
          <p:nvPr/>
        </p:nvSpPr>
        <p:spPr>
          <a:xfrm>
            <a:off x="7081523" y="3108481"/>
            <a:ext cx="2344960" cy="1399658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ADC76A1F-1802-F2F2-F11F-1A5EEAC82267}"/>
              </a:ext>
            </a:extLst>
          </p:cNvPr>
          <p:cNvSpPr/>
          <p:nvPr/>
        </p:nvSpPr>
        <p:spPr>
          <a:xfrm rot="5400000">
            <a:off x="6662518" y="5376340"/>
            <a:ext cx="242668" cy="72696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BFDE220-ADFA-B573-DA77-9D3259A0B6DE}"/>
              </a:ext>
            </a:extLst>
          </p:cNvPr>
          <p:cNvSpPr/>
          <p:nvPr/>
        </p:nvSpPr>
        <p:spPr>
          <a:xfrm>
            <a:off x="3839166" y="4980186"/>
            <a:ext cx="2380973" cy="1340854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D3A8E77-28C3-856A-BBA9-FB5C4F97273E}"/>
              </a:ext>
            </a:extLst>
          </p:cNvPr>
          <p:cNvSpPr/>
          <p:nvPr/>
        </p:nvSpPr>
        <p:spPr>
          <a:xfrm>
            <a:off x="311971" y="4920348"/>
            <a:ext cx="2380973" cy="1400692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EAF6C9-358E-D53E-C7AE-AA6B92A460ED}"/>
              </a:ext>
            </a:extLst>
          </p:cNvPr>
          <p:cNvSpPr txBox="1"/>
          <p:nvPr/>
        </p:nvSpPr>
        <p:spPr>
          <a:xfrm>
            <a:off x="2421778" y="3254705"/>
            <a:ext cx="1664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Visualize wells within survey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E7795F-35E4-2B5C-E2C7-37A644C05334}"/>
              </a:ext>
            </a:extLst>
          </p:cNvPr>
          <p:cNvSpPr txBox="1"/>
          <p:nvPr/>
        </p:nvSpPr>
        <p:spPr>
          <a:xfrm>
            <a:off x="5937318" y="3225282"/>
            <a:ext cx="1354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Smooth Velocity</a:t>
            </a: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E1BFEB55-6EFF-ED10-51F4-38EEE353F9FF}"/>
              </a:ext>
            </a:extLst>
          </p:cNvPr>
          <p:cNvSpPr/>
          <p:nvPr/>
        </p:nvSpPr>
        <p:spPr>
          <a:xfrm rot="16200000">
            <a:off x="6267941" y="3526800"/>
            <a:ext cx="302574" cy="72316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grey and white background&#10;&#10;AI-generated content may be incorrect.">
            <a:extLst>
              <a:ext uri="{FF2B5EF4-FFF2-40B4-BE49-F238E27FC236}">
                <a16:creationId xmlns:a16="http://schemas.microsoft.com/office/drawing/2014/main" id="{EBF03AA3-4F49-4CC9-D2E3-D76964988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0874" y="5050835"/>
            <a:ext cx="2165609" cy="1246270"/>
          </a:xfrm>
          <a:prstGeom prst="rect">
            <a:avLst/>
          </a:prstGeom>
        </p:spPr>
      </p:pic>
      <p:pic>
        <p:nvPicPr>
          <p:cNvPr id="31" name="Picture 30" descr="A grey and white background&#10;&#10;AI-generated content may be incorrect.">
            <a:extLst>
              <a:ext uri="{FF2B5EF4-FFF2-40B4-BE49-F238E27FC236}">
                <a16:creationId xmlns:a16="http://schemas.microsoft.com/office/drawing/2014/main" id="{C4AE9B16-B3E5-86F7-7212-6308F85E2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7391" y="5165206"/>
            <a:ext cx="2165609" cy="1246270"/>
          </a:xfrm>
          <a:prstGeom prst="rect">
            <a:avLst/>
          </a:prstGeom>
        </p:spPr>
      </p:pic>
      <p:pic>
        <p:nvPicPr>
          <p:cNvPr id="32" name="Picture 31" descr="A grey and white background&#10;&#10;AI-generated content may be incorrect.">
            <a:extLst>
              <a:ext uri="{FF2B5EF4-FFF2-40B4-BE49-F238E27FC236}">
                <a16:creationId xmlns:a16="http://schemas.microsoft.com/office/drawing/2014/main" id="{C491247B-B511-BF17-B37F-2043881E1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3908" y="5356366"/>
            <a:ext cx="2165609" cy="1246270"/>
          </a:xfrm>
          <a:prstGeom prst="rect">
            <a:avLst/>
          </a:prstGeom>
        </p:spPr>
      </p:pic>
      <p:sp>
        <p:nvSpPr>
          <p:cNvPr id="33" name="Down Arrow 32">
            <a:extLst>
              <a:ext uri="{FF2B5EF4-FFF2-40B4-BE49-F238E27FC236}">
                <a16:creationId xmlns:a16="http://schemas.microsoft.com/office/drawing/2014/main" id="{F9BBDDC4-E864-8978-3949-88E681BA31DF}"/>
              </a:ext>
            </a:extLst>
          </p:cNvPr>
          <p:cNvSpPr/>
          <p:nvPr/>
        </p:nvSpPr>
        <p:spPr>
          <a:xfrm>
            <a:off x="8192391" y="4537320"/>
            <a:ext cx="302574" cy="45633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4C40F1-9F1F-2D14-EFFE-8C3B18B8B353}"/>
              </a:ext>
            </a:extLst>
          </p:cNvPr>
          <p:cNvSpPr txBox="1"/>
          <p:nvPr/>
        </p:nvSpPr>
        <p:spPr>
          <a:xfrm>
            <a:off x="8454603" y="4505984"/>
            <a:ext cx="1354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Time-Depth Conversion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AC215A-1268-6340-2BC3-D7536ED7CE7F}"/>
              </a:ext>
            </a:extLst>
          </p:cNvPr>
          <p:cNvSpPr txBox="1"/>
          <p:nvPr/>
        </p:nvSpPr>
        <p:spPr>
          <a:xfrm>
            <a:off x="6410147" y="5126833"/>
            <a:ext cx="850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Quasi 2D lines</a:t>
            </a:r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002C3704-F273-615B-73E0-482B9C80FE2D}"/>
              </a:ext>
            </a:extLst>
          </p:cNvPr>
          <p:cNvSpPr/>
          <p:nvPr/>
        </p:nvSpPr>
        <p:spPr>
          <a:xfrm rot="5400000">
            <a:off x="3058854" y="5310487"/>
            <a:ext cx="242668" cy="72696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95A73C-D8FC-43EF-1682-20411830D668}"/>
              </a:ext>
            </a:extLst>
          </p:cNvPr>
          <p:cNvSpPr txBox="1"/>
          <p:nvPr/>
        </p:nvSpPr>
        <p:spPr>
          <a:xfrm>
            <a:off x="2795431" y="4993650"/>
            <a:ext cx="96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Data</a:t>
            </a:r>
          </a:p>
        </p:txBody>
      </p:sp>
    </p:spTree>
    <p:extLst>
      <p:ext uri="{BB962C8B-B14F-4D97-AF65-F5344CB8AC3E}">
        <p14:creationId xmlns:p14="http://schemas.microsoft.com/office/powerpoint/2010/main" val="4114562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trace index&#10;&#10;AI-generated content may be incorrect.">
            <a:extLst>
              <a:ext uri="{FF2B5EF4-FFF2-40B4-BE49-F238E27FC236}">
                <a16:creationId xmlns:a16="http://schemas.microsoft.com/office/drawing/2014/main" id="{596CD288-0D37-1F7C-1978-A3F32F73A4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02"/>
          <a:stretch>
            <a:fillRect/>
          </a:stretch>
        </p:blipFill>
        <p:spPr>
          <a:xfrm>
            <a:off x="2006600" y="1803400"/>
            <a:ext cx="7391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37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FF5281-C1C9-2539-AF0E-B97575F73B33}"/>
              </a:ext>
            </a:extLst>
          </p:cNvPr>
          <p:cNvSpPr txBox="1"/>
          <p:nvPr/>
        </p:nvSpPr>
        <p:spPr>
          <a:xfrm>
            <a:off x="2832846" y="6204983"/>
            <a:ext cx="557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99693A-8792-93CF-4F40-2A14CDE5B4B1}"/>
              </a:ext>
            </a:extLst>
          </p:cNvPr>
          <p:cNvSpPr txBox="1"/>
          <p:nvPr/>
        </p:nvSpPr>
        <p:spPr>
          <a:xfrm>
            <a:off x="8446502" y="6204983"/>
            <a:ext cx="557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(b)</a:t>
            </a:r>
          </a:p>
        </p:txBody>
      </p:sp>
      <p:pic>
        <p:nvPicPr>
          <p:cNvPr id="6" name="Picture 5" descr="A graph of a well and checkshot&#10;&#10;AI-generated content may be incorrect.">
            <a:extLst>
              <a:ext uri="{FF2B5EF4-FFF2-40B4-BE49-F238E27FC236}">
                <a16:creationId xmlns:a16="http://schemas.microsoft.com/office/drawing/2014/main" id="{EC003DC4-2CAD-2252-DAA3-B05EC69A1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102" y="468351"/>
            <a:ext cx="5130800" cy="5727700"/>
          </a:xfrm>
          <a:prstGeom prst="rect">
            <a:avLst/>
          </a:prstGeom>
        </p:spPr>
      </p:pic>
      <p:pic>
        <p:nvPicPr>
          <p:cNvPr id="9" name="Picture 8" descr="A graph of a graph showing the depth of a river&#10;&#10;AI-generated content may be incorrect.">
            <a:extLst>
              <a:ext uri="{FF2B5EF4-FFF2-40B4-BE49-F238E27FC236}">
                <a16:creationId xmlns:a16="http://schemas.microsoft.com/office/drawing/2014/main" id="{3764FC08-C2DF-4ACE-0A68-306AEF89D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77" y="468351"/>
            <a:ext cx="50673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26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518C0D-5EF4-DB0A-6B1A-E048C4055C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" t="13480" b="7393"/>
          <a:stretch>
            <a:fillRect/>
          </a:stretch>
        </p:blipFill>
        <p:spPr>
          <a:xfrm>
            <a:off x="2417734" y="972518"/>
            <a:ext cx="7700643" cy="49129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2A0323-9C6D-08C4-09D9-C744551847E9}"/>
              </a:ext>
            </a:extLst>
          </p:cNvPr>
          <p:cNvSpPr txBox="1"/>
          <p:nvPr/>
        </p:nvSpPr>
        <p:spPr>
          <a:xfrm rot="16200000">
            <a:off x="1645238" y="3267417"/>
            <a:ext cx="12372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cs typeface="Times New Roman" panose="02020603050405020304" pitchFamily="18" charset="0"/>
              </a:rPr>
              <a:t>Depth [m]</a:t>
            </a:r>
          </a:p>
        </p:txBody>
      </p:sp>
    </p:spTree>
    <p:extLst>
      <p:ext uri="{BB962C8B-B14F-4D97-AF65-F5344CB8AC3E}">
        <p14:creationId xmlns:p14="http://schemas.microsoft.com/office/powerpoint/2010/main" val="2070053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y and white wall&#10;&#10;AI-generated content may be incorrect.">
            <a:extLst>
              <a:ext uri="{FF2B5EF4-FFF2-40B4-BE49-F238E27FC236}">
                <a16:creationId xmlns:a16="http://schemas.microsoft.com/office/drawing/2014/main" id="{68711D42-18E0-AB01-CCAA-4D97FBC0A0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" b="-1615"/>
          <a:stretch>
            <a:fillRect/>
          </a:stretch>
        </p:blipFill>
        <p:spPr>
          <a:xfrm>
            <a:off x="2043953" y="1314394"/>
            <a:ext cx="7772400" cy="429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2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5071</TotalTime>
  <Words>240</Words>
  <Application>Microsoft Macintosh PowerPoint</Application>
  <PresentationFormat>Widescreen</PresentationFormat>
  <Paragraphs>50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Bhar, Ipsita</dc:creator>
  <cp:lastModifiedBy>Bhar, Ipsita</cp:lastModifiedBy>
  <cp:revision>10</cp:revision>
  <dcterms:created xsi:type="dcterms:W3CDTF">2026-02-07T23:27:42Z</dcterms:created>
  <dcterms:modified xsi:type="dcterms:W3CDTF">2026-03-13T21:26:56Z</dcterms:modified>
</cp:coreProperties>
</file>